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2A3C-A537-4023-9285-F573C94DFEF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A0C0-DF7C-4EDC-86C9-102178E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0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2A3C-A537-4023-9285-F573C94DFEF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A0C0-DF7C-4EDC-86C9-102178E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2A3C-A537-4023-9285-F573C94DFEF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A0C0-DF7C-4EDC-86C9-102178E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9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2A3C-A537-4023-9285-F573C94DFEF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A0C0-DF7C-4EDC-86C9-102178E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1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2A3C-A537-4023-9285-F573C94DFEF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A0C0-DF7C-4EDC-86C9-102178E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0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2A3C-A537-4023-9285-F573C94DFEF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A0C0-DF7C-4EDC-86C9-102178E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7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2A3C-A537-4023-9285-F573C94DFEF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A0C0-DF7C-4EDC-86C9-102178E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2A3C-A537-4023-9285-F573C94DFEF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A0C0-DF7C-4EDC-86C9-102178E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1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2A3C-A537-4023-9285-F573C94DFEF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A0C0-DF7C-4EDC-86C9-102178E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5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2A3C-A537-4023-9285-F573C94DFEF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A0C0-DF7C-4EDC-86C9-102178E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8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2A3C-A537-4023-9285-F573C94DFEF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A0C0-DF7C-4EDC-86C9-102178E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1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02A3C-A537-4023-9285-F573C94DFEF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BA0C0-DF7C-4EDC-86C9-102178E8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4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bin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bin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BÀI GIẢNG ĐỊA LÍ 7</a:t>
            </a:r>
          </a:p>
        </p:txBody>
      </p:sp>
      <p:pic>
        <p:nvPicPr>
          <p:cNvPr id="5" name="Picture 5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38200" y="1219200"/>
            <a:ext cx="7753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1060" y="2343881"/>
            <a:ext cx="774500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57: KHU VỰC TÂY </a:t>
            </a:r>
          </a:p>
          <a:p>
            <a:pPr algn="ctr"/>
            <a:r>
              <a:rPr lang="en-US" sz="5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 TRUNG ÂU</a:t>
            </a:r>
          </a:p>
          <a:p>
            <a:pPr algn="ctr"/>
            <a:endParaRPr lang="en-US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531264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0000FF"/>
                </a:solidFill>
                <a:latin typeface=".VnTime" pitchFamily="34" charset="0"/>
              </a:rPr>
              <a:t>c. DÞch vô: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4162424" y="57150"/>
            <a:ext cx="4829175" cy="1390650"/>
          </a:xfrm>
          <a:prstGeom prst="cloudCallout">
            <a:avLst>
              <a:gd name="adj1" fmla="val -31861"/>
              <a:gd name="adj2" fmla="val 60676"/>
            </a:avLst>
          </a:prstGeom>
          <a:solidFill>
            <a:schemeClr val="accent1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</a:rPr>
              <a:t>Theo </a:t>
            </a:r>
            <a:r>
              <a:rPr lang="en-US" b="1" dirty="0" err="1">
                <a:solidFill>
                  <a:srgbClr val="000099"/>
                </a:solidFill>
              </a:rPr>
              <a:t>dõi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thông</a:t>
            </a:r>
            <a:r>
              <a:rPr lang="en-US" b="1" dirty="0">
                <a:solidFill>
                  <a:srgbClr val="000099"/>
                </a:solidFill>
              </a:rPr>
              <a:t> tin SGK </a:t>
            </a:r>
            <a:r>
              <a:rPr lang="en-US" b="1" dirty="0" err="1">
                <a:solidFill>
                  <a:srgbClr val="000099"/>
                </a:solidFill>
              </a:rPr>
              <a:t>em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hãy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nêu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các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hoạt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động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dịch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vụ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phát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triển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mạnh</a:t>
            </a:r>
            <a:r>
              <a:rPr lang="en-US" b="1" dirty="0">
                <a:solidFill>
                  <a:srgbClr val="000099"/>
                </a:solidFill>
              </a:rPr>
              <a:t> ở </a:t>
            </a:r>
            <a:r>
              <a:rPr lang="en-US" b="1" dirty="0" err="1">
                <a:solidFill>
                  <a:srgbClr val="000099"/>
                </a:solidFill>
              </a:rPr>
              <a:t>Tây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và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Trung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Âu</a:t>
            </a:r>
            <a:r>
              <a:rPr lang="en-US" b="1" dirty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81000" y="523875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- C</a:t>
            </a:r>
            <a:r>
              <a:rPr lang="en-US" b="1"/>
              <a:t>ác trung tâm tài chính lớn.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81000" y="32004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- Ph</a:t>
            </a:r>
            <a:r>
              <a:rPr lang="en-US" b="1"/>
              <a:t>át triển hoạt động du lịch (trên dãy An pơ)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3124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314450"/>
            <a:ext cx="3124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truot-tuyet-o-ao0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u lich truot tuyet o thuy s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59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2514600" cy="609600"/>
          </a:xfrm>
          <a:prstGeom prst="rect">
            <a:avLst/>
          </a:prstGeom>
          <a:gradFill rotWithShape="1">
            <a:gsLst>
              <a:gs pos="0">
                <a:srgbClr val="617079"/>
              </a:gs>
              <a:gs pos="50000">
                <a:srgbClr val="CCECFF"/>
              </a:gs>
              <a:gs pos="100000">
                <a:srgbClr val="61707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.VnTime" pitchFamily="34" charset="0"/>
              </a:rPr>
              <a:t>T</a:t>
            </a:r>
            <a:r>
              <a:rPr lang="en-US" b="1"/>
              <a:t>ây và Trung Âu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67150" y="1000125"/>
            <a:ext cx="2057400" cy="457200"/>
          </a:xfrm>
          <a:prstGeom prst="rect">
            <a:avLst/>
          </a:prstGeom>
          <a:gradFill rotWithShape="1">
            <a:gsLst>
              <a:gs pos="0">
                <a:srgbClr val="617079"/>
              </a:gs>
              <a:gs pos="50000">
                <a:srgbClr val="CCECFF"/>
              </a:gs>
              <a:gs pos="100000">
                <a:srgbClr val="61707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.VnTime" pitchFamily="34" charset="0"/>
              </a:rPr>
              <a:t>T</a:t>
            </a:r>
            <a:r>
              <a:rPr lang="en-US" b="1" dirty="0" err="1"/>
              <a:t>ự</a:t>
            </a:r>
            <a:r>
              <a:rPr lang="en-US" b="1" dirty="0"/>
              <a:t> </a:t>
            </a:r>
            <a:r>
              <a:rPr lang="en-US" b="1" dirty="0" err="1"/>
              <a:t>nhiên</a:t>
            </a:r>
            <a:endParaRPr lang="en-US" b="1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657600" y="3124200"/>
            <a:ext cx="2057400" cy="457200"/>
          </a:xfrm>
          <a:prstGeom prst="rect">
            <a:avLst/>
          </a:prstGeom>
          <a:gradFill rotWithShape="1">
            <a:gsLst>
              <a:gs pos="0">
                <a:srgbClr val="617079"/>
              </a:gs>
              <a:gs pos="50000">
                <a:srgbClr val="CCECFF"/>
              </a:gs>
              <a:gs pos="100000">
                <a:srgbClr val="61707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Kinh t</a:t>
            </a:r>
            <a:r>
              <a:rPr lang="en-US" b="1"/>
              <a:t>ế 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0" y="3886200"/>
            <a:ext cx="2895600" cy="2057400"/>
          </a:xfrm>
          <a:prstGeom prst="rect">
            <a:avLst/>
          </a:prstGeom>
          <a:gradFill rotWithShape="1">
            <a:gsLst>
              <a:gs pos="0">
                <a:srgbClr val="617079"/>
              </a:gs>
              <a:gs pos="50000">
                <a:srgbClr val="CCECFF"/>
              </a:gs>
              <a:gs pos="100000">
                <a:srgbClr val="61707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u="sng"/>
              <a:t>C</a:t>
            </a:r>
            <a:r>
              <a:rPr lang="en-US" b="1" u="sng"/>
              <a:t>ông nghiệp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400"/>
              <a:t>Nhiều cường quốc công nghiệp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400"/>
              <a:t>Nhiều vùng công nghiệp, hải cảng lớn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400"/>
              <a:t>Các ngành công nghiệp hiện đại và truyền thống phát triển song song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971800" y="3886200"/>
            <a:ext cx="2971800" cy="2057400"/>
          </a:xfrm>
          <a:prstGeom prst="rect">
            <a:avLst/>
          </a:prstGeom>
          <a:gradFill rotWithShape="1">
            <a:gsLst>
              <a:gs pos="0">
                <a:srgbClr val="617079"/>
              </a:gs>
              <a:gs pos="50000">
                <a:srgbClr val="CCECFF"/>
              </a:gs>
              <a:gs pos="100000">
                <a:srgbClr val="61707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u="sng"/>
              <a:t>N</a:t>
            </a:r>
            <a:r>
              <a:rPr lang="en-US" b="1" u="sng"/>
              <a:t>ông nghiệp</a:t>
            </a:r>
          </a:p>
          <a:p>
            <a:pPr>
              <a:spcBef>
                <a:spcPct val="50000"/>
              </a:spcBef>
            </a:pPr>
            <a:r>
              <a:rPr lang="en-US" sz="1600"/>
              <a:t>- Vùng đồng bằng có nền nông nghiệp thâm canh, phát triển đa dạng, năng suất cao</a:t>
            </a:r>
          </a:p>
          <a:p>
            <a:pPr>
              <a:spcBef>
                <a:spcPct val="50000"/>
              </a:spcBef>
            </a:pPr>
            <a:r>
              <a:rPr lang="en-US" sz="1600"/>
              <a:t>- Vùng núi phát triển chăn nuôi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096000" y="3886200"/>
            <a:ext cx="3048000" cy="2057400"/>
          </a:xfrm>
          <a:prstGeom prst="rect">
            <a:avLst/>
          </a:prstGeom>
          <a:gradFill rotWithShape="1">
            <a:gsLst>
              <a:gs pos="0">
                <a:srgbClr val="617079"/>
              </a:gs>
              <a:gs pos="50000">
                <a:srgbClr val="CCECFF"/>
              </a:gs>
              <a:gs pos="100000">
                <a:srgbClr val="61707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u="sng"/>
              <a:t>D</a:t>
            </a:r>
            <a:r>
              <a:rPr lang="en-US" b="1" u="sng"/>
              <a:t>ịch vụ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/>
              <a:t>Rất phát triển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/>
              <a:t>Các trung tâm tài chính lớn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/>
              <a:t>Phát triển hoạt động du lịch</a:t>
            </a:r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H="1">
            <a:off x="1447800" y="3581400"/>
            <a:ext cx="3200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>
            <a:off x="4648200" y="3581400"/>
            <a:ext cx="2971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>
            <a:off x="46482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32D0E6A2-119D-45FD-9F97-A3A5CEDA4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457325"/>
            <a:ext cx="3124200" cy="609600"/>
          </a:xfrm>
          <a:prstGeom prst="rect">
            <a:avLst/>
          </a:prstGeom>
          <a:gradFill rotWithShape="1">
            <a:gsLst>
              <a:gs pos="0">
                <a:srgbClr val="617079"/>
              </a:gs>
              <a:gs pos="50000">
                <a:srgbClr val="CCECFF"/>
              </a:gs>
              <a:gs pos="100000">
                <a:srgbClr val="61707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sz="2400" b="1" dirty="0">
                <a:solidFill>
                  <a:srgbClr val="000000"/>
                </a:solidFill>
                <a:latin typeface=".VnTime" pitchFamily="34" charset="0"/>
              </a:rPr>
              <a:t>HỌC SINH TỰ HỌC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029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1"/>
          <p:cNvGrpSpPr>
            <a:grpSpLocks/>
          </p:cNvGrpSpPr>
          <p:nvPr/>
        </p:nvGrpSpPr>
        <p:grpSpPr bwMode="auto">
          <a:xfrm>
            <a:off x="438150" y="990600"/>
            <a:ext cx="8705850" cy="1358900"/>
            <a:chOff x="230" y="338"/>
            <a:chExt cx="5484" cy="1144"/>
          </a:xfrm>
        </p:grpSpPr>
        <p:pic>
          <p:nvPicPr>
            <p:cNvPr id="3" name="Rectangle 3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" y="338"/>
              <a:ext cx="5484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288" y="383"/>
              <a:ext cx="5184" cy="961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ý </a:t>
              </a:r>
              <a:r>
                <a:rPr lang="en-US" sz="2400" b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nào</a:t>
              </a:r>
              <a:r>
                <a:rPr lang="en-US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sau</a:t>
              </a:r>
              <a:r>
                <a:rPr lang="en-US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đây</a:t>
              </a:r>
              <a:r>
                <a:rPr lang="en-US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thể</a:t>
              </a:r>
              <a:r>
                <a:rPr lang="en-US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hiện</a:t>
              </a:r>
              <a:r>
                <a:rPr lang="en-US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đặc</a:t>
              </a:r>
              <a:r>
                <a:rPr lang="en-US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điểm</a:t>
              </a:r>
              <a:r>
                <a:rPr lang="en-US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phát</a:t>
              </a:r>
              <a:r>
                <a:rPr lang="en-US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triển</a:t>
              </a:r>
              <a:r>
                <a:rPr lang="en-US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công</a:t>
              </a:r>
              <a:r>
                <a:rPr lang="en-US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nghiệp</a:t>
              </a:r>
              <a:r>
                <a:rPr lang="en-US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của</a:t>
              </a:r>
              <a:r>
                <a:rPr lang="en-US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khu</a:t>
              </a:r>
              <a:r>
                <a:rPr lang="en-US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vực</a:t>
              </a:r>
              <a:r>
                <a:rPr lang="en-US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Tây</a:t>
              </a:r>
              <a:r>
                <a:rPr lang="en-US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và</a:t>
              </a:r>
              <a:r>
                <a:rPr lang="en-US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Trung</a:t>
              </a:r>
              <a:r>
                <a:rPr lang="en-US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Âu</a:t>
              </a:r>
              <a:r>
                <a:rPr lang="en-US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?</a:t>
              </a:r>
            </a:p>
          </p:txBody>
        </p:sp>
      </p:grp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1295400" y="5410200"/>
            <a:ext cx="5638800" cy="6858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just">
              <a:lnSpc>
                <a:spcPct val="80000"/>
              </a:lnSpc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>
                <a:solidFill>
                  <a:srgbClr val="000099"/>
                </a:solidFill>
                <a:latin typeface="Arial" pitchFamily="34" charset="0"/>
              </a:rPr>
              <a:t>Cả ba đáp án trên</a:t>
            </a:r>
            <a:endParaRPr lang="en-US" sz="24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Helve-Condense" pitchFamily="2" charset="0"/>
                <a:cs typeface="Arial" pitchFamily="34" charset="0"/>
              </a:rPr>
              <a:t>    </a:t>
            </a:r>
          </a:p>
        </p:txBody>
      </p:sp>
      <p:sp>
        <p:nvSpPr>
          <p:cNvPr id="6" name="WordArt 33"/>
          <p:cNvSpPr>
            <a:spLocks noChangeArrowheads="1" noChangeShapeType="1" noTextEdit="1"/>
          </p:cNvSpPr>
          <p:nvPr/>
        </p:nvSpPr>
        <p:spPr bwMode="auto">
          <a:xfrm>
            <a:off x="1828800" y="0"/>
            <a:ext cx="5410200" cy="825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atin typeface="VNI-Helve"/>
            </a:endParaRPr>
          </a:p>
        </p:txBody>
      </p:sp>
      <p:sp>
        <p:nvSpPr>
          <p:cNvPr id="7" name="Oval 34"/>
          <p:cNvSpPr>
            <a:spLocks noChangeArrowheads="1"/>
          </p:cNvSpPr>
          <p:nvPr/>
        </p:nvSpPr>
        <p:spPr bwMode="auto">
          <a:xfrm>
            <a:off x="427038" y="2514600"/>
            <a:ext cx="731837" cy="731838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7E6BC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8" name="Oval 35"/>
          <p:cNvSpPr>
            <a:spLocks noChangeArrowheads="1"/>
          </p:cNvSpPr>
          <p:nvPr/>
        </p:nvSpPr>
        <p:spPr bwMode="auto">
          <a:xfrm>
            <a:off x="381000" y="5364163"/>
            <a:ext cx="731838" cy="731837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7E6BC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9" name="Oval 38"/>
          <p:cNvSpPr>
            <a:spLocks noChangeArrowheads="1"/>
          </p:cNvSpPr>
          <p:nvPr/>
        </p:nvSpPr>
        <p:spPr bwMode="auto">
          <a:xfrm>
            <a:off x="427038" y="3535363"/>
            <a:ext cx="731837" cy="731837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7E6BC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0" name="Oval 40"/>
          <p:cNvSpPr>
            <a:spLocks noChangeArrowheads="1"/>
          </p:cNvSpPr>
          <p:nvPr/>
        </p:nvSpPr>
        <p:spPr bwMode="auto">
          <a:xfrm>
            <a:off x="381000" y="4495800"/>
            <a:ext cx="731838" cy="731838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7E6BC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1219200" y="3581400"/>
            <a:ext cx="5791200" cy="6127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>
                <a:solidFill>
                  <a:srgbClr val="000099"/>
                </a:solidFill>
                <a:latin typeface="Arial" pitchFamily="34" charset="0"/>
              </a:rPr>
              <a:t>ông nghiệp hiện đại và truyền thống phát triển song song</a:t>
            </a:r>
            <a:r>
              <a:rPr lang="en-US" b="1">
                <a:solidFill>
                  <a:srgbClr val="000099"/>
                </a:solidFill>
                <a:latin typeface="Arial" pitchFamily="34" charset="0"/>
              </a:rPr>
              <a:t> </a:t>
            </a:r>
            <a:endParaRPr lang="en-US" sz="24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Helve-Condense" pitchFamily="2" charset="0"/>
                <a:cs typeface="Arial" pitchFamily="34" charset="0"/>
              </a:rPr>
              <a:t>    </a:t>
            </a:r>
          </a:p>
        </p:txBody>
      </p: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1219200" y="4537075"/>
            <a:ext cx="5791200" cy="6127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>
                <a:solidFill>
                  <a:srgbClr val="000099"/>
                </a:solidFill>
                <a:latin typeface="Arial" pitchFamily="34" charset="0"/>
              </a:rPr>
              <a:t>Nhiều hải cảng lớn, hiện đại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Helve-Condense" pitchFamily="2" charset="0"/>
                <a:cs typeface="Arial" pitchFamily="34" charset="0"/>
              </a:rPr>
              <a:t>    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Helve-Condense" pitchFamily="2" charset="0"/>
                <a:cs typeface="Arial" pitchFamily="34" charset="0"/>
              </a:rPr>
              <a:t>    </a:t>
            </a:r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1295400" y="2590800"/>
            <a:ext cx="5715000" cy="6127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400">
                <a:solidFill>
                  <a:srgbClr val="000099"/>
                </a:solidFill>
                <a:latin typeface="Arial" pitchFamily="34" charset="0"/>
                <a:cs typeface="Times New Roman" pitchFamily="18" charset="0"/>
              </a:rPr>
              <a:t>C</a:t>
            </a:r>
            <a:r>
              <a:rPr lang="en-US">
                <a:solidFill>
                  <a:srgbClr val="000099"/>
                </a:solidFill>
                <a:latin typeface="Arial" pitchFamily="34" charset="0"/>
              </a:rPr>
              <a:t>ó nhiều cường quốc công nghiệp hàng đầu thế giới</a:t>
            </a:r>
            <a:endParaRPr lang="en-US" sz="2400">
              <a:solidFill>
                <a:srgbClr val="000099"/>
              </a:solidFill>
              <a:latin typeface="Arial" pitchFamily="34" charset="0"/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Helve-Condense" pitchFamily="2" charset="0"/>
                <a:cs typeface="Arial" pitchFamily="34" charset="0"/>
              </a:rPr>
              <a:t>    </a:t>
            </a:r>
          </a:p>
        </p:txBody>
      </p:sp>
      <p:pic>
        <p:nvPicPr>
          <p:cNvPr id="14" name="j021187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181600"/>
            <a:ext cx="46038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9"/>
          <p:cNvSpPr>
            <a:spLocks noChangeArrowheads="1" noChangeShapeType="1" noTextEdit="1"/>
          </p:cNvSpPr>
          <p:nvPr/>
        </p:nvSpPr>
        <p:spPr bwMode="auto">
          <a:xfrm>
            <a:off x="2212975" y="361950"/>
            <a:ext cx="4848225" cy="411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odoniH"/>
              </a:rPr>
              <a:t>bµi tËp cñng cè </a:t>
            </a: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476250" y="5467350"/>
            <a:ext cx="533400" cy="533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3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1"/>
          <p:cNvGrpSpPr>
            <a:grpSpLocks/>
          </p:cNvGrpSpPr>
          <p:nvPr/>
        </p:nvGrpSpPr>
        <p:grpSpPr bwMode="auto">
          <a:xfrm>
            <a:off x="438150" y="990600"/>
            <a:ext cx="8705850" cy="1358900"/>
            <a:chOff x="230" y="338"/>
            <a:chExt cx="5484" cy="1144"/>
          </a:xfrm>
        </p:grpSpPr>
        <p:pic>
          <p:nvPicPr>
            <p:cNvPr id="3" name="Rectangle 3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" y="338"/>
              <a:ext cx="5484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288" y="383"/>
              <a:ext cx="5184" cy="961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Vùng</a:t>
              </a:r>
              <a:r>
                <a:rPr 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núi</a:t>
              </a:r>
              <a:r>
                <a:rPr 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An </a:t>
              </a:r>
              <a:r>
                <a:rPr lang="en-US" sz="28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pơ</a:t>
              </a:r>
              <a:r>
                <a:rPr 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có</a:t>
              </a:r>
              <a:r>
                <a:rPr 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thế</a:t>
              </a:r>
              <a:r>
                <a:rPr 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mạnh</a:t>
              </a:r>
              <a:r>
                <a:rPr 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kinh</a:t>
              </a:r>
              <a:r>
                <a:rPr 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tế</a:t>
              </a:r>
              <a:r>
                <a:rPr 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là</a:t>
              </a:r>
              <a:r>
                <a:rPr 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:</a:t>
              </a:r>
            </a:p>
          </p:txBody>
        </p:sp>
      </p:grp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1295400" y="5410200"/>
            <a:ext cx="5638800" cy="6858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just">
              <a:lnSpc>
                <a:spcPct val="80000"/>
              </a:lnSpc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>
                <a:solidFill>
                  <a:srgbClr val="000099"/>
                </a:solidFill>
                <a:latin typeface="Arial" pitchFamily="34" charset="0"/>
              </a:rPr>
              <a:t>át triển thuỷ điện</a:t>
            </a:r>
            <a:endParaRPr lang="en-US" sz="24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Helve-Condense" pitchFamily="2" charset="0"/>
                <a:cs typeface="Arial" pitchFamily="34" charset="0"/>
              </a:rPr>
              <a:t>    </a:t>
            </a:r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>
            <a:off x="427038" y="2514600"/>
            <a:ext cx="731837" cy="731838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7E6BC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7" name="Oval 35"/>
          <p:cNvSpPr>
            <a:spLocks noChangeArrowheads="1"/>
          </p:cNvSpPr>
          <p:nvPr/>
        </p:nvSpPr>
        <p:spPr bwMode="auto">
          <a:xfrm>
            <a:off x="381000" y="5364163"/>
            <a:ext cx="731838" cy="731837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7E6BC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8" name="Oval 38"/>
          <p:cNvSpPr>
            <a:spLocks noChangeArrowheads="1"/>
          </p:cNvSpPr>
          <p:nvPr/>
        </p:nvSpPr>
        <p:spPr bwMode="auto">
          <a:xfrm>
            <a:off x="427038" y="3535363"/>
            <a:ext cx="731837" cy="731837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7E6BC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9" name="Oval 40"/>
          <p:cNvSpPr>
            <a:spLocks noChangeArrowheads="1"/>
          </p:cNvSpPr>
          <p:nvPr/>
        </p:nvSpPr>
        <p:spPr bwMode="auto">
          <a:xfrm>
            <a:off x="381000" y="4495800"/>
            <a:ext cx="731838" cy="731838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7E6BC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1219200" y="3581400"/>
            <a:ext cx="5791200" cy="6127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khai th</a:t>
            </a:r>
            <a:r>
              <a:rPr lang="en-US">
                <a:solidFill>
                  <a:srgbClr val="000099"/>
                </a:solidFill>
                <a:latin typeface="Arial" pitchFamily="34" charset="0"/>
              </a:rPr>
              <a:t>ác dầu khí</a:t>
            </a:r>
            <a:endParaRPr lang="en-US" sz="24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Helve-Condense" pitchFamily="2" charset="0"/>
                <a:cs typeface="Arial" pitchFamily="34" charset="0"/>
              </a:rPr>
              <a:t>    </a:t>
            </a:r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1219200" y="4537075"/>
            <a:ext cx="5791200" cy="6127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>
                <a:solidFill>
                  <a:srgbClr val="000099"/>
                </a:solidFill>
                <a:latin typeface="Arial" pitchFamily="34" charset="0"/>
              </a:rPr>
              <a:t>Phát triển du lịch, leo núi, trượt tuyết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Helve-Condense" pitchFamily="2" charset="0"/>
                <a:cs typeface="Arial" pitchFamily="34" charset="0"/>
              </a:rPr>
              <a:t>    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Helve-Condense" pitchFamily="2" charset="0"/>
                <a:cs typeface="Arial" pitchFamily="34" charset="0"/>
              </a:rPr>
              <a:t>    </a:t>
            </a:r>
          </a:p>
        </p:txBody>
      </p:sp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1295400" y="2590800"/>
            <a:ext cx="5715000" cy="6127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CC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400">
                <a:solidFill>
                  <a:srgbClr val="000099"/>
                </a:solidFill>
                <a:latin typeface="Arial" pitchFamily="34" charset="0"/>
                <a:cs typeface="Times New Roman" pitchFamily="18" charset="0"/>
              </a:rPr>
              <a:t>Ch</a:t>
            </a:r>
            <a:r>
              <a:rPr lang="en-US">
                <a:solidFill>
                  <a:srgbClr val="000099"/>
                </a:solidFill>
                <a:latin typeface="Arial" pitchFamily="34" charset="0"/>
              </a:rPr>
              <a:t>ăn nuôi bò, dê, cừu</a:t>
            </a:r>
            <a:endParaRPr lang="en-US" sz="2400">
              <a:solidFill>
                <a:srgbClr val="000099"/>
              </a:solidFill>
              <a:latin typeface="Arial" pitchFamily="34" charset="0"/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Helve-Condense" pitchFamily="2" charset="0"/>
                <a:cs typeface="Arial" pitchFamily="34" charset="0"/>
              </a:rPr>
              <a:t>    </a:t>
            </a:r>
          </a:p>
        </p:txBody>
      </p:sp>
      <p:pic>
        <p:nvPicPr>
          <p:cNvPr id="13" name="j0211909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181600"/>
            <a:ext cx="46038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19"/>
          <p:cNvSpPr>
            <a:spLocks noChangeArrowheads="1" noChangeShapeType="1" noTextEdit="1"/>
          </p:cNvSpPr>
          <p:nvPr/>
        </p:nvSpPr>
        <p:spPr bwMode="auto">
          <a:xfrm>
            <a:off x="2212975" y="361950"/>
            <a:ext cx="4848225" cy="411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odoniH"/>
              </a:rPr>
              <a:t>bµi tËp cñng cè </a:t>
            </a: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476250" y="4610100"/>
            <a:ext cx="533400" cy="533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9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47800" y="0"/>
            <a:ext cx="647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.VnTimeH" pitchFamily="34" charset="0"/>
              </a:rPr>
              <a:t>H­íng dÉn lµm bµi tËp 2 trang 174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2000" y="304800"/>
            <a:ext cx="548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.VnTime" pitchFamily="34" charset="0"/>
              </a:rPr>
              <a:t>- </a:t>
            </a:r>
            <a:r>
              <a:rPr lang="en-US" b="1">
                <a:latin typeface=".VnTime" pitchFamily="34" charset="0"/>
              </a:rPr>
              <a:t>Dùa vµo b¶ng sè liÖu trang 174 SGK, h·y: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0" y="6096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- TÝnh thu nhËp b×nh qu©n ®Çu ng­êi cña mçi n­íc vµ ghi vµo b¶ng d­íi ®©y: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7200" y="4267200"/>
            <a:ext cx="86868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sz="1600">
                <a:latin typeface=".VnTime" pitchFamily="34" charset="0"/>
              </a:rPr>
              <a:t> </a:t>
            </a:r>
            <a:r>
              <a:rPr lang="en-US" b="1">
                <a:latin typeface=".VnTime" pitchFamily="34" charset="0"/>
              </a:rPr>
              <a:t>C«ng thøc tÝnh:                                                     Tæng s¶n phÈm trong n­íc(triÖu USD) 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                        Thu nhËp b×nh qu©n ®Çu ng­êi =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                                                                                                 D©n sè(triÖu ng­êi)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334000" y="4876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" name="Group 7"/>
          <p:cNvGraphicFramePr>
            <a:graphicFrameLocks/>
          </p:cNvGraphicFramePr>
          <p:nvPr/>
        </p:nvGraphicFramePr>
        <p:xfrm>
          <a:off x="457200" y="1143000"/>
          <a:ext cx="7924800" cy="3108326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259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N­íc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D©n sè (triÖu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ng­êi)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Tæng s¶n phÈm trong n­íc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( triÖu USD)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C¬ cÊu tæng s¶n phÈm trong n­íc (GDP) theo khu vùc kinh tÕ (%)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N«ng- l©m- ng­ nghiÖp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C«ng nghiÖp vµ x©y dùng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DÞch vô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Ph¸p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59.2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1.294.246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3,0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26,1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70,9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§øc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82,2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1.872.992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1,0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31,3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67,7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Ba Lan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38,6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157.585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4,0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36,0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60,0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CH Sec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10,3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50.777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4,0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41,5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54,5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 Box 226"/>
          <p:cNvSpPr txBox="1">
            <a:spLocks noChangeArrowheads="1"/>
          </p:cNvSpPr>
          <p:nvPr/>
        </p:nvSpPr>
        <p:spPr bwMode="auto">
          <a:xfrm>
            <a:off x="609600" y="5257800"/>
            <a:ext cx="85344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.VnTime" pitchFamily="34" charset="0"/>
              </a:rPr>
              <a:t>NhËn xÐt chung vÒ c¬ cÊu tæng s¶n phÈm tõng n­íc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.VnTime" pitchFamily="34" charset="0"/>
              </a:rPr>
              <a:t> </a:t>
            </a:r>
            <a:r>
              <a:rPr lang="en-US" b="1">
                <a:latin typeface=".VnTime" pitchFamily="34" charset="0"/>
              </a:rPr>
              <a:t>ChiÕm tØ lÖ cao nhÊt lµ: ...............................................................................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>
                <a:latin typeface=".VnTime" pitchFamily="34" charset="0"/>
              </a:rPr>
              <a:t> ChiÕm tØ lÖ thÊp nhÊt lµ:...............................................................................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.VnTime" pitchFamily="34" charset="0"/>
              </a:rPr>
              <a:t>=&gt; KÕt luËn chung vÒ tr×nh ®é ph¸t triÓn kinh tÕ cña c¸c n­íc</a:t>
            </a:r>
            <a:r>
              <a:rPr lang="en-US">
                <a:latin typeface=".VnTime" pitchFamily="34" charset="0"/>
              </a:rPr>
              <a:t> </a:t>
            </a:r>
            <a:r>
              <a:rPr lang="en-US" b="1">
                <a:latin typeface=".VnTime" pitchFamily="34" charset="0"/>
              </a:rPr>
              <a:t>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0764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4800" y="2514600"/>
            <a:ext cx="8763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rgbClr val="0066FF"/>
                </a:solidFill>
              </a:rPr>
              <a:t>HƯỚNG DẪN  VỀ NHÀ</a:t>
            </a:r>
            <a:endParaRPr lang="en-US" sz="3000" b="1" dirty="0"/>
          </a:p>
          <a:p>
            <a:pPr eaLnBrk="0" hangingPunct="0"/>
            <a:endParaRPr lang="vi-VN" sz="3000" b="1" dirty="0"/>
          </a:p>
          <a:p>
            <a:pPr eaLnBrk="0" hangingPunct="0"/>
            <a:r>
              <a:rPr lang="en-US" sz="3000" b="1" dirty="0" err="1"/>
              <a:t>Chuẩn</a:t>
            </a:r>
            <a:r>
              <a:rPr lang="en-US" sz="3000" b="1" dirty="0"/>
              <a:t> </a:t>
            </a:r>
            <a:r>
              <a:rPr lang="en-US" sz="3000" b="1" dirty="0" err="1"/>
              <a:t>bị</a:t>
            </a:r>
            <a:r>
              <a:rPr lang="en-US" sz="3000" b="1" dirty="0"/>
              <a:t> </a:t>
            </a:r>
            <a:r>
              <a:rPr lang="en-US" sz="3000" b="1" dirty="0" err="1"/>
              <a:t>bài</a:t>
            </a:r>
            <a:r>
              <a:rPr lang="en-US" sz="3000" b="1" dirty="0"/>
              <a:t> 58 SGK </a:t>
            </a:r>
            <a:r>
              <a:rPr lang="vi-VN" sz="3000" b="1" dirty="0"/>
              <a:t>(Mục 1: HS tự học)</a:t>
            </a:r>
          </a:p>
          <a:p>
            <a:pPr eaLnBrk="0" hangingPunct="0"/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15845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610600" cy="528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.VnTimeH" pitchFamily="34" charset="0"/>
              </a:rPr>
              <a:t>bµi</a:t>
            </a:r>
            <a:r>
              <a:rPr lang="en-US" sz="2800" b="1" dirty="0">
                <a:solidFill>
                  <a:srgbClr val="0000FF"/>
                </a:solidFill>
                <a:latin typeface=".VnTimeH" pitchFamily="34" charset="0"/>
              </a:rPr>
              <a:t> 57: </a:t>
            </a:r>
            <a:r>
              <a:rPr lang="en-US" sz="2800" b="1" dirty="0" err="1">
                <a:solidFill>
                  <a:srgbClr val="0000FF"/>
                </a:solidFill>
                <a:latin typeface=".VnTimeH" pitchFamily="34" charset="0"/>
              </a:rPr>
              <a:t>Khu</a:t>
            </a:r>
            <a:r>
              <a:rPr lang="en-US" sz="2800" b="1" dirty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H" pitchFamily="34" charset="0"/>
              </a:rPr>
              <a:t>vùc</a:t>
            </a:r>
            <a:r>
              <a:rPr lang="en-US" sz="2800" b="1" dirty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TimeH" pitchFamily="34" charset="0"/>
              </a:rPr>
              <a:t>T©y</a:t>
            </a:r>
            <a:r>
              <a:rPr lang="en-US" sz="2800" b="1" dirty="0">
                <a:solidFill>
                  <a:srgbClr val="0000FF"/>
                </a:solidFill>
                <a:latin typeface=".VnTimeH" pitchFamily="34" charset="0"/>
              </a:rPr>
              <a:t> vµ </a:t>
            </a:r>
            <a:r>
              <a:rPr lang="en-US" sz="2800" b="1" dirty="0" err="1">
                <a:solidFill>
                  <a:srgbClr val="0000FF"/>
                </a:solidFill>
                <a:latin typeface=".VnTimeH" pitchFamily="34" charset="0"/>
              </a:rPr>
              <a:t>Trung</a:t>
            </a:r>
            <a:r>
              <a:rPr lang="en-US" sz="2800" b="1" dirty="0">
                <a:solidFill>
                  <a:srgbClr val="0000FF"/>
                </a:solidFill>
                <a:latin typeface=".VnTimeH" pitchFamily="34" charset="0"/>
              </a:rPr>
              <a:t> ¢u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838200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FF0066"/>
                </a:solidFill>
                <a:latin typeface=".VnTimeH" pitchFamily="34" charset="0"/>
              </a:rPr>
              <a:t>1. </a:t>
            </a:r>
            <a:r>
              <a:rPr lang="en-US" sz="2400" b="1" u="sng" dirty="0" err="1">
                <a:solidFill>
                  <a:srgbClr val="FF0066"/>
                </a:solidFill>
                <a:latin typeface=".VnTimeH" pitchFamily="34" charset="0"/>
              </a:rPr>
              <a:t>Kh¸i</a:t>
            </a:r>
            <a:r>
              <a:rPr lang="en-US" sz="2400" b="1" u="sng" dirty="0">
                <a:solidFill>
                  <a:srgbClr val="FF0066"/>
                </a:solidFill>
                <a:latin typeface=".VnTimeH" pitchFamily="34" charset="0"/>
              </a:rPr>
              <a:t> </a:t>
            </a:r>
            <a:r>
              <a:rPr lang="en-US" sz="2400" b="1" u="sng" dirty="0" err="1">
                <a:solidFill>
                  <a:srgbClr val="FF0066"/>
                </a:solidFill>
                <a:latin typeface=".VnTimeH" pitchFamily="34" charset="0"/>
              </a:rPr>
              <a:t>qu¸t</a:t>
            </a:r>
            <a:r>
              <a:rPr lang="en-US" sz="2400" b="1" u="sng" dirty="0">
                <a:solidFill>
                  <a:srgbClr val="FF0066"/>
                </a:solidFill>
                <a:latin typeface=".VnTimeH" pitchFamily="34" charset="0"/>
              </a:rPr>
              <a:t> </a:t>
            </a:r>
            <a:r>
              <a:rPr lang="en-US" sz="2400" b="1" u="sng" dirty="0" err="1">
                <a:solidFill>
                  <a:srgbClr val="FF0066"/>
                </a:solidFill>
                <a:latin typeface=".VnTimeH" pitchFamily="34" charset="0"/>
              </a:rPr>
              <a:t>tù</a:t>
            </a:r>
            <a:r>
              <a:rPr lang="en-US" sz="2400" b="1" u="sng" dirty="0">
                <a:solidFill>
                  <a:srgbClr val="FF0066"/>
                </a:solidFill>
                <a:latin typeface=".VnTimeH" pitchFamily="34" charset="0"/>
              </a:rPr>
              <a:t> </a:t>
            </a:r>
            <a:r>
              <a:rPr lang="en-US" sz="2400" b="1" u="sng" dirty="0" err="1">
                <a:solidFill>
                  <a:srgbClr val="FF0066"/>
                </a:solidFill>
                <a:latin typeface=".VnTimeH" pitchFamily="34" charset="0"/>
              </a:rPr>
              <a:t>nhiªn</a:t>
            </a:r>
            <a:r>
              <a:rPr lang="en-US" sz="2400" b="1" u="sng" dirty="0">
                <a:solidFill>
                  <a:srgbClr val="FF0066"/>
                </a:solidFill>
                <a:latin typeface=".VnTimeH" pitchFamily="34" charset="0"/>
              </a:rPr>
              <a:t>:</a:t>
            </a:r>
            <a:r>
              <a:rPr lang="vi-VN" sz="2400" b="1" u="sng" dirty="0">
                <a:solidFill>
                  <a:srgbClr val="FF0066"/>
                </a:solidFill>
                <a:latin typeface=".VnTimeH" pitchFamily="34" charset="0"/>
              </a:rPr>
              <a:t>  		</a:t>
            </a:r>
            <a:r>
              <a:rPr lang="vi-VN" sz="2400" b="1" u="sng" dirty="0">
                <a:latin typeface=".VnTimeH" pitchFamily="34" charset="0"/>
              </a:rPr>
              <a:t>HS TỰ HỌC</a:t>
            </a:r>
            <a:endParaRPr lang="en-US" sz="2400" b="1" u="sng" dirty="0">
              <a:latin typeface=".VnTimeH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384675" y="3246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12954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3300"/>
                </a:solidFill>
                <a:latin typeface=".VnTimeH" pitchFamily="34" charset="0"/>
              </a:rPr>
              <a:t>2. Kinh tÕ</a:t>
            </a:r>
            <a:endParaRPr lang="en-US" b="1" u="sng">
              <a:solidFill>
                <a:srgbClr val="000099"/>
              </a:solidFill>
              <a:latin typeface=".VnTimeH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16002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 u="sng">
                <a:solidFill>
                  <a:srgbClr val="FF0000"/>
                </a:solidFill>
                <a:latin typeface=".VnTime" pitchFamily="34" charset="0"/>
              </a:rPr>
              <a:t>a. C«ng nghiÖp:</a:t>
            </a:r>
          </a:p>
        </p:txBody>
      </p:sp>
      <p:pic>
        <p:nvPicPr>
          <p:cNvPr id="7" name="Picture 12" descr="Lược đồ phân bố công nghiệp Châu Âu"/>
          <p:cNvPicPr>
            <a:picLocks noChangeAspect="1" noChangeArrowheads="1"/>
          </p:cNvPicPr>
          <p:nvPr/>
        </p:nvPicPr>
        <p:blipFill>
          <a:blip r:embed="rId2" cstate="print">
            <a:lum bright="-2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5105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7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0" y="5867400"/>
            <a:ext cx="9144000" cy="990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000" b="1">
                <a:latin typeface=".VnTime" pitchFamily="34" charset="0"/>
              </a:rPr>
              <a:t>                        Dùa vµo l­îc ®å c«ng nghiÖp Ch©u ¢u, kÕt hîp SGK:</a:t>
            </a:r>
          </a:p>
          <a:p>
            <a:r>
              <a:rPr lang="en-US" sz="2000" b="1">
                <a:latin typeface=".VnTime" pitchFamily="34" charset="0"/>
              </a:rPr>
              <a:t> Cho biÕt c«ng nghiÖp khu vùc T©y vµ Trung ¢u cã nh÷ng  ®Æc ®iÓm g× næi bËt?</a:t>
            </a:r>
          </a:p>
        </p:txBody>
      </p:sp>
    </p:spTree>
    <p:extLst>
      <p:ext uri="{BB962C8B-B14F-4D97-AF65-F5344CB8AC3E}">
        <p14:creationId xmlns:p14="http://schemas.microsoft.com/office/powerpoint/2010/main" val="249438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9600" y="3048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 u="sng">
                <a:solidFill>
                  <a:srgbClr val="FF0000"/>
                </a:solidFill>
                <a:latin typeface=".VnTime" pitchFamily="34" charset="0"/>
              </a:rPr>
              <a:t>a. C«ng nghiÖp: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1430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- TËp trung nhiÒu c­êng quèc c«ng nghiÖp c</a:t>
            </a:r>
            <a:r>
              <a:rPr lang="en-US" b="1"/>
              <a:t>ủa</a:t>
            </a:r>
            <a:r>
              <a:rPr lang="en-US" sz="2400" b="1">
                <a:latin typeface=".VnTime" pitchFamily="34" charset="0"/>
              </a:rPr>
              <a:t> thÕ giíi.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2133600"/>
            <a:ext cx="7613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- </a:t>
            </a:r>
            <a:r>
              <a:rPr lang="en-US" sz="2400" b="1">
                <a:latin typeface=".VnTime" pitchFamily="34" charset="0"/>
              </a:rPr>
              <a:t>NhiÒu vïng c«ng nghiÖp, h</a:t>
            </a:r>
            <a:r>
              <a:rPr lang="en-US" b="1"/>
              <a:t>ải cảng</a:t>
            </a:r>
            <a:r>
              <a:rPr lang="en-US" sz="2400" b="1">
                <a:latin typeface=".VnTime" pitchFamily="34" charset="0"/>
              </a:rPr>
              <a:t> næi tiÕng thÕ giíi.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310515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- C«ng nghiÖp hiÖn ®¹i vµ truyÒn thèng ph</a:t>
            </a:r>
            <a:r>
              <a:rPr lang="en-US" b="1"/>
              <a:t>át triển song song</a:t>
            </a:r>
          </a:p>
        </p:txBody>
      </p:sp>
      <p:pic>
        <p:nvPicPr>
          <p:cNvPr id="6" name="Picture 8" descr="Lược đồ phân bố công nghiệp Châu Âu"/>
          <p:cNvPicPr>
            <a:picLocks noChangeAspect="1" noChangeArrowheads="1"/>
          </p:cNvPicPr>
          <p:nvPr/>
        </p:nvPicPr>
        <p:blipFill>
          <a:blip r:embed="rId2">
            <a:lum bright="-2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8153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5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600" y="0"/>
            <a:ext cx="891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TimeH" pitchFamily="34" charset="0"/>
              </a:rPr>
              <a:t>Mét sè h×nh ¶nh  vÒ ngµnh C«ng nghiÖp khu vùc T©y vµ Trung ¢u;  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648200" y="685800"/>
          <a:ext cx="38862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3" imgW="3285714" imgH="2266667" progId="Photoshop.Image.6">
                  <p:embed/>
                </p:oleObj>
              </mc:Choice>
              <mc:Fallback>
                <p:oleObj name="Image" r:id="rId3" imgW="3285714" imgH="2266667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685800"/>
                        <a:ext cx="38862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00600" y="28956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latin typeface=".VnTime" pitchFamily="34" charset="0"/>
              </a:rPr>
              <a:t>Khai th¸c than ë Anh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4038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601980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latin typeface=".VnTime" pitchFamily="34" charset="0"/>
              </a:rPr>
              <a:t>Nhµ m¸y luyÖn kim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3810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04800" y="2743200"/>
            <a:ext cx="3733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.VnTime" pitchFamily="34" charset="0"/>
              </a:rPr>
              <a:t>Mét c¬ së c«ng nghiÖp c«ng nghÖ cao kiÓu míi ë T©y ¢u víi th¶m cá xanh bao quanh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3886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029200" y="60198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latin typeface=".VnTime" pitchFamily="34" charset="0"/>
              </a:rPr>
              <a:t>C</a:t>
            </a:r>
            <a:r>
              <a:rPr lang="en-US" b="1"/>
              <a:t>ảng rốt-téc- đam (Hà Lan)</a:t>
            </a:r>
          </a:p>
        </p:txBody>
      </p:sp>
    </p:spTree>
    <p:extLst>
      <p:ext uri="{BB962C8B-B14F-4D97-AF65-F5344CB8AC3E}">
        <p14:creationId xmlns:p14="http://schemas.microsoft.com/office/powerpoint/2010/main" val="235147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uoc_do_nong_nghiep_chau_Au"/>
          <p:cNvPicPr>
            <a:picLocks noChangeAspect="1" noChangeArrowheads="1"/>
          </p:cNvPicPr>
          <p:nvPr/>
        </p:nvPicPr>
        <p:blipFill>
          <a:blip r:embed="rId2">
            <a:lum bright="-24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5943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0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u="sng">
                <a:solidFill>
                  <a:srgbClr val="FF0000"/>
                </a:solidFill>
                <a:latin typeface=".VnTime" pitchFamily="34" charset="0"/>
              </a:rPr>
              <a:t>b. N«ng nghiÖp:</a:t>
            </a:r>
            <a:r>
              <a:rPr lang="en-US" sz="2800">
                <a:latin typeface=".VnTime" pitchFamily="34" charset="0"/>
              </a:rPr>
              <a:t>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09800" y="64008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 </a:t>
            </a:r>
            <a:r>
              <a:rPr lang="en-US" sz="2400" b="1">
                <a:latin typeface=".VnTime" pitchFamily="34" charset="0"/>
              </a:rPr>
              <a:t>L­îc ®å n«ng nghiÖp Ch©u ¢u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6200" y="1905000"/>
            <a:ext cx="2819400" cy="3352800"/>
          </a:xfrm>
          <a:prstGeom prst="cloudCallout">
            <a:avLst>
              <a:gd name="adj1" fmla="val -31861"/>
              <a:gd name="adj2" fmla="val 73176"/>
            </a:avLst>
          </a:prstGeom>
          <a:solidFill>
            <a:schemeClr val="accent1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.VnTime" pitchFamily="34" charset="0"/>
              </a:rPr>
              <a:t>Quan s</a:t>
            </a:r>
            <a:r>
              <a:rPr lang="en-US" sz="1600" b="1">
                <a:solidFill>
                  <a:srgbClr val="000099"/>
                </a:solidFill>
              </a:rPr>
              <a:t>át lược đồ nông nghiệp Châu Âu kết hợp kiến thức SGK, hãy cho biết ở vùng đồng bằng Tây và Trung Âu phát triển những hoạt động nông nghiệp nào?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8600" y="685800"/>
            <a:ext cx="8534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latin typeface=".VnTime" pitchFamily="34" charset="0"/>
              </a:rPr>
              <a:t>- </a:t>
            </a:r>
            <a:r>
              <a:rPr lang="en-US" sz="2400" b="1" dirty="0" err="1">
                <a:latin typeface=".VnTime" pitchFamily="34" charset="0"/>
              </a:rPr>
              <a:t>V</a:t>
            </a:r>
            <a:r>
              <a:rPr lang="en-US" b="1" dirty="0" err="1"/>
              <a:t>ùng</a:t>
            </a:r>
            <a:r>
              <a:rPr lang="en-US" b="1" dirty="0"/>
              <a:t> </a:t>
            </a:r>
            <a:r>
              <a:rPr lang="en-US" b="1" dirty="0" err="1"/>
              <a:t>đồng</a:t>
            </a:r>
            <a:r>
              <a:rPr lang="en-US" b="1" dirty="0"/>
              <a:t>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nền</a:t>
            </a:r>
            <a:r>
              <a:rPr lang="en-US" b="1" dirty="0"/>
              <a:t> </a:t>
            </a:r>
            <a:r>
              <a:rPr lang="en-US" b="1" dirty="0" err="1"/>
              <a:t>nông</a:t>
            </a:r>
            <a:r>
              <a:rPr lang="en-US" b="1" dirty="0"/>
              <a:t> </a:t>
            </a:r>
            <a:r>
              <a:rPr lang="en-US" b="1" dirty="0" err="1"/>
              <a:t>nghiệp</a:t>
            </a:r>
            <a:r>
              <a:rPr lang="en-US" b="1" dirty="0"/>
              <a:t> </a:t>
            </a:r>
            <a:r>
              <a:rPr lang="en-US" b="1" dirty="0" err="1"/>
              <a:t>thâm</a:t>
            </a:r>
            <a:r>
              <a:rPr lang="en-US" b="1" dirty="0"/>
              <a:t> </a:t>
            </a:r>
            <a:r>
              <a:rPr lang="en-US" b="1" dirty="0" err="1"/>
              <a:t>canh</a:t>
            </a:r>
            <a:r>
              <a:rPr lang="en-US" b="1" dirty="0"/>
              <a:t>, </a:t>
            </a:r>
            <a:r>
              <a:rPr lang="en-US" b="1" dirty="0" err="1"/>
              <a:t>phát</a:t>
            </a:r>
            <a:r>
              <a:rPr lang="en-US" b="1" dirty="0"/>
              <a:t> </a:t>
            </a:r>
            <a:r>
              <a:rPr lang="en-US" b="1" dirty="0" err="1"/>
              <a:t>triển</a:t>
            </a:r>
            <a:r>
              <a:rPr lang="en-US" b="1" dirty="0"/>
              <a:t> </a:t>
            </a:r>
            <a:r>
              <a:rPr lang="en-US" b="1" dirty="0" err="1"/>
              <a:t>đa</a:t>
            </a:r>
            <a:r>
              <a:rPr lang="en-US" b="1" dirty="0"/>
              <a:t> </a:t>
            </a:r>
            <a:r>
              <a:rPr lang="en-US" b="1" dirty="0" err="1"/>
              <a:t>dạng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năng</a:t>
            </a:r>
            <a:r>
              <a:rPr lang="en-US" b="1" dirty="0"/>
              <a:t> </a:t>
            </a:r>
            <a:r>
              <a:rPr lang="en-US" b="1" dirty="0" err="1"/>
              <a:t>suất</a:t>
            </a:r>
            <a:r>
              <a:rPr lang="en-US" b="1" dirty="0"/>
              <a:t> </a:t>
            </a:r>
            <a:r>
              <a:rPr lang="en-US" b="1" dirty="0" err="1"/>
              <a:t>cao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22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Đê chắn sóng Maeslant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191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de chan song bien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26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590800" y="28194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§ª ch¾n sãng biÓn</a:t>
            </a:r>
            <a:r>
              <a:rPr lang="en-US" sz="1600" b="1">
                <a:latin typeface=".VnTime" pitchFamily="34" charset="0"/>
              </a:rPr>
              <a:t> </a:t>
            </a:r>
          </a:p>
        </p:txBody>
      </p:sp>
      <p:pic>
        <p:nvPicPr>
          <p:cNvPr id="5" name="Picture 8" descr="dap chan nuoc tu don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0"/>
            <a:ext cx="6096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447800" y="64008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§Ëp ch¾n n­íc tù ®éng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57200" y="6324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400" b="1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2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4114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2b63f1aad531759848f81ebd02736529hoa tuy l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19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3962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038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2971800"/>
            <a:ext cx="449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.VnTime" pitchFamily="34" charset="0"/>
              </a:rPr>
              <a:t>Trung t</a:t>
            </a:r>
            <a:r>
              <a:rPr lang="en-US" sz="1600" b="1"/>
              <a:t>âm nghiên cứu giống cây, hoa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9600" y="2971800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.VnTime" pitchFamily="34" charset="0"/>
              </a:rPr>
              <a:t>Hoa tuylip </a:t>
            </a:r>
            <a:r>
              <a:rPr lang="en-US" b="1"/>
              <a:t>ở Hà Lan</a:t>
            </a:r>
            <a:r>
              <a:rPr lang="en-US" sz="1600" b="1">
                <a:latin typeface=".VnTime" pitchFamily="34" charset="0"/>
              </a:rPr>
              <a:t>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48200" y="6400800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.VnTime" pitchFamily="34" charset="0"/>
              </a:rPr>
              <a:t>Ch</a:t>
            </a:r>
            <a:r>
              <a:rPr lang="en-US" b="1"/>
              <a:t>ăn nuôi bò sữa ở Hà Lan</a:t>
            </a:r>
            <a:r>
              <a:rPr lang="en-US" sz="1600" b="1">
                <a:latin typeface=".VnTime" pitchFamily="34" charset="0"/>
              </a:rPr>
              <a:t>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6400800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Đậu Hà Lan</a:t>
            </a:r>
            <a:r>
              <a:rPr lang="en-US" sz="1600" b="1">
                <a:latin typeface=".VnTime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949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uoc_do_nong_nghiep_chau_Au"/>
          <p:cNvPicPr>
            <a:picLocks noChangeAspect="1" noChangeArrowheads="1"/>
          </p:cNvPicPr>
          <p:nvPr/>
        </p:nvPicPr>
        <p:blipFill>
          <a:blip r:embed="rId2">
            <a:lum bright="-24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5943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0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u="sng">
                <a:solidFill>
                  <a:srgbClr val="FF0000"/>
                </a:solidFill>
                <a:latin typeface=".VnTime" pitchFamily="34" charset="0"/>
              </a:rPr>
              <a:t>b. N«ng nghiÖp:</a:t>
            </a:r>
            <a:r>
              <a:rPr lang="en-US" sz="2800">
                <a:latin typeface=".VnTime" pitchFamily="34" charset="0"/>
              </a:rPr>
              <a:t>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09800" y="64008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 </a:t>
            </a:r>
            <a:r>
              <a:rPr lang="en-US" sz="2400" b="1">
                <a:latin typeface=".VnTime" pitchFamily="34" charset="0"/>
              </a:rPr>
              <a:t>L­îc ®å n«ng nghiÖp Ch©u ¢u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47637" y="2005012"/>
            <a:ext cx="2747963" cy="3252787"/>
          </a:xfrm>
          <a:prstGeom prst="cloudCallout">
            <a:avLst>
              <a:gd name="adj1" fmla="val -31861"/>
              <a:gd name="adj2" fmla="val 73176"/>
            </a:avLst>
          </a:prstGeom>
          <a:solidFill>
            <a:schemeClr val="accent1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.VnTime" pitchFamily="34" charset="0"/>
              </a:rPr>
              <a:t>Quan s</a:t>
            </a:r>
            <a:r>
              <a:rPr lang="en-US" sz="1600" b="1">
                <a:solidFill>
                  <a:srgbClr val="000099"/>
                </a:solidFill>
              </a:rPr>
              <a:t>át lược đồ nông nghiệp Châu Âu kết hợp kiến thức SGK, hãy cho biết ở vùng núi của khu vực Tây và Trung Âu chủ yếu</a:t>
            </a:r>
            <a:r>
              <a:rPr lang="en-US" b="1"/>
              <a:t> </a:t>
            </a:r>
            <a:r>
              <a:rPr lang="en-US" sz="1600" b="1">
                <a:solidFill>
                  <a:srgbClr val="000099"/>
                </a:solidFill>
              </a:rPr>
              <a:t>phát triển hoạt động nông nghiệp nào?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09600" y="7620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- V</a:t>
            </a:r>
            <a:r>
              <a:rPr lang="en-US" b="1"/>
              <a:t>ùng núi: phát triển chăn nuôi (bò, cừu)</a:t>
            </a:r>
          </a:p>
        </p:txBody>
      </p:sp>
    </p:spTree>
    <p:extLst>
      <p:ext uri="{BB962C8B-B14F-4D97-AF65-F5344CB8AC3E}">
        <p14:creationId xmlns:p14="http://schemas.microsoft.com/office/powerpoint/2010/main" val="323260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0000FF"/>
                </a:solidFill>
                <a:latin typeface=".VnTime" pitchFamily="34" charset="0"/>
              </a:rPr>
              <a:t>c. DÞch vô: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3400" y="6096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  <a:latin typeface=".VnTime" pitchFamily="34" charset="0"/>
              </a:rPr>
              <a:t>Quan s¸t  b¶ng sè liÖu  sau : Cho biÕt ngµnh dÞch vô chiÕm tØ träng nh­  thÕ nµo trong c¬ cÊu kinh tÕ cña khu vùc T©y vµ Trung ¢u?</a:t>
            </a:r>
          </a:p>
        </p:txBody>
      </p:sp>
      <p:graphicFrame>
        <p:nvGraphicFramePr>
          <p:cNvPr id="4" name="Group 4"/>
          <p:cNvGraphicFramePr>
            <a:graphicFrameLocks/>
          </p:cNvGraphicFramePr>
          <p:nvPr/>
        </p:nvGraphicFramePr>
        <p:xfrm>
          <a:off x="685800" y="1981200"/>
          <a:ext cx="8001000" cy="417829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205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N­íc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D©n sè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(triÖung­êi)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Tæng s¶n phÈm trong n­íc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( triÖu USD)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C¬ cÊu tæng s¶n phÈm trong n­íc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(GDP) theo khu vùc kinh tÕ (%)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3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N«ng- l©m- ng­ nghiÖp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C«ng nghiÖp &amp; x©y dùng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DÞch vô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Ph¸p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59.2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1.294.246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3,0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26,1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70,9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§øc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82,2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1.872.992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1,0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31,3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67,7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Ba Lan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38,6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157.585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4,0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36,0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60,0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CH Sec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10,3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50.777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4,0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41,5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54,5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609600" y="1447800"/>
            <a:ext cx="8229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>
                <a:latin typeface=".VnTime" pitchFamily="34" charset="0"/>
              </a:rPr>
              <a:t>- Ngµnh dÞch vô rÊt ph¸t triÓn chiÕm 2/3 tæng thu nhËp quèc d©n.</a:t>
            </a:r>
          </a:p>
        </p:txBody>
      </p:sp>
    </p:spTree>
    <p:extLst>
      <p:ext uri="{BB962C8B-B14F-4D97-AF65-F5344CB8AC3E}">
        <p14:creationId xmlns:p14="http://schemas.microsoft.com/office/powerpoint/2010/main" val="3110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1101</Words>
  <Application>Microsoft Office PowerPoint</Application>
  <PresentationFormat>On-screen Show (4:3)</PresentationFormat>
  <Paragraphs>164</Paragraphs>
  <Slides>15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.VnBodoniH</vt:lpstr>
      <vt:lpstr>.VnTime</vt:lpstr>
      <vt:lpstr>.VnTimeH</vt:lpstr>
      <vt:lpstr>Arial</vt:lpstr>
      <vt:lpstr>Calibri</vt:lpstr>
      <vt:lpstr>Times New Roman</vt:lpstr>
      <vt:lpstr>VNI-Helve</vt:lpstr>
      <vt:lpstr>VNI-Helve-Condense</vt:lpstr>
      <vt:lpstr>Wingdings</vt:lpstr>
      <vt:lpstr>Office Theme</vt:lpstr>
      <vt:lpstr>Image</vt:lpstr>
      <vt:lpstr>BÀI GIẢNG ĐỊA LÍ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ĐỊA LÍ 7</dc:title>
  <dc:creator>Windows User</dc:creator>
  <cp:lastModifiedBy>HP</cp:lastModifiedBy>
  <cp:revision>5</cp:revision>
  <dcterms:created xsi:type="dcterms:W3CDTF">2019-08-22T09:36:22Z</dcterms:created>
  <dcterms:modified xsi:type="dcterms:W3CDTF">2022-03-27T11:59:59Z</dcterms:modified>
</cp:coreProperties>
</file>